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sldIdLst>
    <p:sldId id="262" r:id="rId2"/>
    <p:sldId id="257" r:id="rId3"/>
    <p:sldId id="258" r:id="rId4"/>
    <p:sldId id="267" r:id="rId5"/>
    <p:sldId id="268" r:id="rId6"/>
    <p:sldId id="259" r:id="rId7"/>
    <p:sldId id="278" r:id="rId8"/>
    <p:sldId id="279" r:id="rId9"/>
    <p:sldId id="280" r:id="rId10"/>
    <p:sldId id="260" r:id="rId11"/>
    <p:sldId id="276" r:id="rId12"/>
    <p:sldId id="281" r:id="rId13"/>
    <p:sldId id="275" r:id="rId14"/>
    <p:sldId id="282" r:id="rId15"/>
    <p:sldId id="269" r:id="rId16"/>
    <p:sldId id="270" r:id="rId17"/>
    <p:sldId id="271" r:id="rId18"/>
    <p:sldId id="272" r:id="rId19"/>
    <p:sldId id="273" r:id="rId20"/>
    <p:sldId id="283" r:id="rId21"/>
    <p:sldId id="284" r:id="rId22"/>
    <p:sldId id="285" r:id="rId23"/>
    <p:sldId id="286" r:id="rId24"/>
    <p:sldId id="32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57"/>
    <p:restoredTop sz="94631"/>
  </p:normalViewPr>
  <p:slideViewPr>
    <p:cSldViewPr snapToGrid="0" snapToObjects="1">
      <p:cViewPr varScale="1">
        <p:scale>
          <a:sx n="89" d="100"/>
          <a:sy n="89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3/30/20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tryit.asp?filename=tryjquery_hide_no_callback" TargetMode="External"/><Relationship Id="rId2" Type="http://schemas.openxmlformats.org/officeDocument/2006/relationships/hyperlink" Target="https://www.w3schools.com/jquery/tryit.asp?filename=tryjquery_hide_callback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jqueryui.com/draggable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tryit.asp?filename=tryjquery_event_mouseenter_mouseover" TargetMode="External"/><Relationship Id="rId2" Type="http://schemas.openxmlformats.org/officeDocument/2006/relationships/hyperlink" Target="https://www.w3schools.com/jquery/tryit.asp?filename=tryjquery_event_mouseleave_mouseout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odepen.io/ColleenEMc/pen/EEjoWL?editors=1010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jquery/jquery_ref_html.asp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jquery_dom_get.asp" TargetMode="External"/><Relationship Id="rId2" Type="http://schemas.openxmlformats.org/officeDocument/2006/relationships/hyperlink" Target="https://www.w3schools.com/jquery/jquery_dom_set.asp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w3schools.com/jquery/jquery_css.asp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jquery/tryit.asp?filename=tryjquery_hide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query/jquery_events.asp" TargetMode="External"/><Relationship Id="rId2" Type="http://schemas.openxmlformats.org/officeDocument/2006/relationships/hyperlink" Target="https://www.w3schools.com/jquery/jquery_selectors.asp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jquery/jquery_hide_show.asp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jquery/tryit.asp?filename=tryjquery_hide_slow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jQuery</a:t>
            </a:r>
            <a:br>
              <a:rPr lang="en-US" dirty="0"/>
            </a:br>
            <a:r>
              <a:rPr lang="en-US" sz="4800" dirty="0" err="1"/>
              <a:t>slido.com</a:t>
            </a:r>
            <a:r>
              <a:rPr lang="en-US" sz="4800" dirty="0"/>
              <a:t> #UMSI-3-31</a:t>
            </a:r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 (aka using “function”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With:</a:t>
            </a:r>
          </a:p>
          <a:p>
            <a:pPr lvl="1"/>
            <a:r>
              <a:rPr lang="en-US" sz="3200" dirty="0">
                <a:hlinkClick r:id="rId2"/>
              </a:rPr>
              <a:t>https://www.w3schools.com/jquery/tryit.asp?filename=tryjquery_hide_callback</a:t>
            </a: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  <a:p>
            <a:r>
              <a:rPr lang="en-US" sz="3200" dirty="0"/>
              <a:t>Without:</a:t>
            </a:r>
          </a:p>
          <a:p>
            <a:pPr lvl="1"/>
            <a:r>
              <a:rPr lang="en-US" sz="3200" dirty="0">
                <a:hlinkClick r:id="rId3"/>
              </a:rPr>
              <a:t>https://www.w3schools.com/jquery/tryit.asp?filename=tryjquery_hide_no_callback</a:t>
            </a: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09188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EF07E-32E3-AD49-B9BE-E91AF2268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C4D25-EE69-F148-B24D-6CF7D4523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https://jqueryui.com/draggable/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144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cool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Mouse events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3"/>
              </a:rPr>
              <a:t>https://www.w3schools.com/jquery/tryit.asp?filename=tryjquery_event_mouseenter_mouseover</a:t>
            </a:r>
            <a:endParaRPr lang="en-US" dirty="0"/>
          </a:p>
          <a:p>
            <a:endParaRPr lang="en-US" dirty="0"/>
          </a:p>
          <a:p>
            <a:r>
              <a:rPr lang="en-US" dirty="0"/>
              <a:t>Animation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4"/>
              </a:rPr>
              <a:t>https://codepen.io/ColleenEMc/pen/EEjoWL?editors=1010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855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just a taste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key to transitioning easily from one aspect to another is feeling comfortable with the basics (HTML, CSS, JavaScript)</a:t>
            </a:r>
          </a:p>
          <a:p>
            <a:endParaRPr lang="en-US" dirty="0"/>
          </a:p>
          <a:p>
            <a:r>
              <a:rPr lang="en-US" dirty="0"/>
              <a:t>Adding in some of your programming knowledge (string concatenation, literals and variables, function definitions vs function calls, </a:t>
            </a:r>
            <a:r>
              <a:rPr lang="en-US" dirty="0" err="1"/>
              <a:t>etc</a:t>
            </a:r>
            <a:r>
              <a:rPr lang="is-IS" dirty="0"/>
              <a:t>…)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But acknowledging there will be some clunky inconsistencies</a:t>
            </a:r>
          </a:p>
        </p:txBody>
      </p:sp>
    </p:spTree>
    <p:extLst>
      <p:ext uri="{BB962C8B-B14F-4D97-AF65-F5344CB8AC3E}">
        <p14:creationId xmlns:p14="http://schemas.microsoft.com/office/powerpoint/2010/main" val="286013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69888-6E49-9945-B65E-8D3DC95C6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A7692-F04D-524B-80CE-58CE58B89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Always have a “go to” for coding help. </a:t>
            </a:r>
            <a:br>
              <a:rPr lang="en-US" dirty="0"/>
            </a:br>
            <a:r>
              <a:rPr lang="en-US" dirty="0"/>
              <a:t> </a:t>
            </a:r>
          </a:p>
          <a:p>
            <a:r>
              <a:rPr lang="en-US" dirty="0" err="1"/>
              <a:t>StackOverflow</a:t>
            </a:r>
            <a:r>
              <a:rPr lang="en-US" dirty="0"/>
              <a:t> is good for specific questions.  (But rarely the first answer is the best one.)</a:t>
            </a:r>
            <a:br>
              <a:rPr lang="en-US" dirty="0"/>
            </a:br>
            <a:endParaRPr lang="en-US" dirty="0"/>
          </a:p>
          <a:p>
            <a:r>
              <a:rPr lang="en-US" dirty="0"/>
              <a:t>W3schools is good for general knowledge.</a:t>
            </a:r>
          </a:p>
          <a:p>
            <a:r>
              <a:rPr lang="en-US" dirty="0">
                <a:hlinkClick r:id="rId2"/>
              </a:rPr>
              <a:t>https://www.w3schools.com/jquery/jquery_ref_html.asp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839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69888-6E49-9945-B65E-8D3DC95C6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HTML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A7692-F04D-524B-80CE-58CE58B89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4100" dirty="0"/>
              <a:t>Return content:</a:t>
            </a:r>
          </a:p>
          <a:p>
            <a:pPr marL="457200" lvl="1" indent="0">
              <a:buNone/>
            </a:pPr>
            <a:r>
              <a:rPr lang="en-US" sz="4100" dirty="0"/>
              <a:t>	</a:t>
            </a:r>
            <a:r>
              <a:rPr lang="en-US" sz="4100" dirty="0">
                <a:solidFill>
                  <a:srgbClr val="C00000"/>
                </a:solidFill>
              </a:rPr>
              <a:t>$(selector).html()</a:t>
            </a:r>
          </a:p>
          <a:p>
            <a:pPr marL="0" indent="0">
              <a:buNone/>
            </a:pPr>
            <a:br>
              <a:rPr lang="en-US" sz="4100" dirty="0"/>
            </a:br>
            <a:endParaRPr lang="en-US" sz="4100" dirty="0"/>
          </a:p>
          <a:p>
            <a:r>
              <a:rPr lang="en-US" sz="4100" dirty="0"/>
              <a:t>Set content:</a:t>
            </a:r>
          </a:p>
          <a:p>
            <a:pPr marL="0" indent="0">
              <a:buNone/>
            </a:pPr>
            <a:r>
              <a:rPr lang="en-US" sz="4100" dirty="0">
                <a:solidFill>
                  <a:srgbClr val="C00000"/>
                </a:solidFill>
              </a:rPr>
              <a:t>	$(selector).html(content)</a:t>
            </a:r>
          </a:p>
          <a:p>
            <a:pPr marL="0" indent="0">
              <a:buNone/>
            </a:pPr>
            <a:br>
              <a:rPr lang="en-US" sz="4100" dirty="0"/>
            </a:br>
            <a:endParaRPr lang="en-US" sz="4100" dirty="0"/>
          </a:p>
          <a:p>
            <a:r>
              <a:rPr lang="en-US" sz="4100" dirty="0"/>
              <a:t>Set content using a function:</a:t>
            </a:r>
          </a:p>
          <a:p>
            <a:pPr marL="0" indent="0">
              <a:buNone/>
            </a:pPr>
            <a:r>
              <a:rPr lang="en-US" sz="4100" dirty="0">
                <a:solidFill>
                  <a:srgbClr val="C00000"/>
                </a:solidFill>
              </a:rPr>
              <a:t>	$(selector).html(function(</a:t>
            </a:r>
            <a:r>
              <a:rPr lang="en-US" sz="4100" dirty="0" err="1">
                <a:solidFill>
                  <a:srgbClr val="C00000"/>
                </a:solidFill>
              </a:rPr>
              <a:t>index,currentcontent</a:t>
            </a:r>
            <a:r>
              <a:rPr lang="en-US" sz="4100" dirty="0">
                <a:solidFill>
                  <a:srgbClr val="C00000"/>
                </a:solidFill>
              </a:rPr>
              <a:t>))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464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318B9-3F40-F04D-8EE8-B3F92633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879" y="258920"/>
            <a:ext cx="10644051" cy="749997"/>
          </a:xfrm>
        </p:spPr>
        <p:txBody>
          <a:bodyPr/>
          <a:lstStyle/>
          <a:p>
            <a:r>
              <a:rPr lang="en-US" dirty="0"/>
              <a:t>Form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9325C-789A-1944-BAC8-CAD62D194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099" y="1192697"/>
            <a:ext cx="11482250" cy="4733318"/>
          </a:xfrm>
        </p:spPr>
        <p:txBody>
          <a:bodyPr>
            <a:normAutofit/>
          </a:bodyPr>
          <a:lstStyle/>
          <a:p>
            <a:r>
              <a:rPr lang="en-US" dirty="0"/>
              <a:t>Return the value attribute: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C00000"/>
                </a:solidFill>
              </a:rPr>
              <a:t>$(selector).</a:t>
            </a:r>
            <a:r>
              <a:rPr lang="en-US" dirty="0" err="1">
                <a:solidFill>
                  <a:srgbClr val="C00000"/>
                </a:solidFill>
              </a:rPr>
              <a:t>val</a:t>
            </a:r>
            <a:r>
              <a:rPr lang="en-US" dirty="0">
                <a:solidFill>
                  <a:srgbClr val="C00000"/>
                </a:solidFill>
              </a:rPr>
              <a:t>()</a:t>
            </a:r>
            <a:br>
              <a:rPr lang="en-US" dirty="0"/>
            </a:br>
            <a:endParaRPr lang="en-US" dirty="0"/>
          </a:p>
          <a:p>
            <a:r>
              <a:rPr lang="en-US" dirty="0"/>
              <a:t>Set the value attribute: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	$(selector).</a:t>
            </a:r>
            <a:r>
              <a:rPr lang="en-US" dirty="0" err="1">
                <a:solidFill>
                  <a:srgbClr val="C00000"/>
                </a:solidFill>
              </a:rPr>
              <a:t>val</a:t>
            </a:r>
            <a:r>
              <a:rPr lang="en-US" dirty="0">
                <a:solidFill>
                  <a:srgbClr val="C00000"/>
                </a:solidFill>
              </a:rPr>
              <a:t>(value)</a:t>
            </a:r>
            <a:br>
              <a:rPr lang="en-US" dirty="0">
                <a:solidFill>
                  <a:srgbClr val="C00000"/>
                </a:solidFill>
              </a:rPr>
            </a:br>
            <a:endParaRPr lang="en-US" dirty="0">
              <a:solidFill>
                <a:srgbClr val="C00000"/>
              </a:solidFill>
            </a:endParaRPr>
          </a:p>
          <a:p>
            <a:r>
              <a:rPr lang="en-US" dirty="0"/>
              <a:t>Set the value attribute using a function: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C00000"/>
                </a:solidFill>
              </a:rPr>
              <a:t>$(selector).</a:t>
            </a:r>
            <a:r>
              <a:rPr lang="en-US" dirty="0" err="1">
                <a:solidFill>
                  <a:srgbClr val="C00000"/>
                </a:solidFill>
              </a:rPr>
              <a:t>val</a:t>
            </a:r>
            <a:r>
              <a:rPr lang="en-US" dirty="0">
                <a:solidFill>
                  <a:srgbClr val="C00000"/>
                </a:solidFill>
              </a:rPr>
              <a:t>(function(</a:t>
            </a:r>
            <a:r>
              <a:rPr lang="en-US" dirty="0" err="1">
                <a:solidFill>
                  <a:srgbClr val="C00000"/>
                </a:solidFill>
              </a:rPr>
              <a:t>index,currentvalue</a:t>
            </a:r>
            <a:r>
              <a:rPr lang="en-US" dirty="0">
                <a:solidFill>
                  <a:srgbClr val="C00000"/>
                </a:solidFill>
              </a:rPr>
              <a:t>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3498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318B9-3F40-F04D-8EE8-B3F92633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879" y="258920"/>
            <a:ext cx="10644051" cy="749997"/>
          </a:xfrm>
        </p:spPr>
        <p:txBody>
          <a:bodyPr/>
          <a:lstStyle/>
          <a:p>
            <a:r>
              <a:rPr lang="en-US" dirty="0"/>
              <a:t>Form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9325C-789A-1944-BAC8-CAD62D194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099" y="1192697"/>
            <a:ext cx="11482250" cy="4733318"/>
          </a:xfrm>
        </p:spPr>
        <p:txBody>
          <a:bodyPr>
            <a:normAutofit/>
          </a:bodyPr>
          <a:lstStyle/>
          <a:p>
            <a:r>
              <a:rPr lang="en-US" dirty="0"/>
              <a:t>Return the value attribute: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C00000"/>
                </a:solidFill>
              </a:rPr>
              <a:t>$(selector).</a:t>
            </a:r>
            <a:r>
              <a:rPr lang="en-US" dirty="0" err="1">
                <a:solidFill>
                  <a:srgbClr val="C00000"/>
                </a:solidFill>
              </a:rPr>
              <a:t>val</a:t>
            </a:r>
            <a:r>
              <a:rPr lang="en-US" dirty="0">
                <a:solidFill>
                  <a:srgbClr val="C00000"/>
                </a:solidFill>
              </a:rPr>
              <a:t>()</a:t>
            </a:r>
            <a:br>
              <a:rPr lang="en-US" dirty="0"/>
            </a:br>
            <a:endParaRPr lang="en-US" dirty="0"/>
          </a:p>
          <a:p>
            <a:r>
              <a:rPr lang="en-US" dirty="0"/>
              <a:t>Set the value attribute: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	$(selector).</a:t>
            </a:r>
            <a:r>
              <a:rPr lang="en-US" dirty="0" err="1">
                <a:solidFill>
                  <a:srgbClr val="C00000"/>
                </a:solidFill>
              </a:rPr>
              <a:t>val</a:t>
            </a:r>
            <a:r>
              <a:rPr lang="en-US" dirty="0">
                <a:solidFill>
                  <a:srgbClr val="C00000"/>
                </a:solidFill>
              </a:rPr>
              <a:t>(value)</a:t>
            </a:r>
            <a:br>
              <a:rPr lang="en-US" dirty="0">
                <a:solidFill>
                  <a:srgbClr val="C00000"/>
                </a:solidFill>
              </a:rPr>
            </a:br>
            <a:endParaRPr lang="en-US" dirty="0">
              <a:solidFill>
                <a:srgbClr val="C00000"/>
              </a:solidFill>
            </a:endParaRPr>
          </a:p>
          <a:p>
            <a:r>
              <a:rPr lang="en-US" dirty="0"/>
              <a:t>Set the value attribute using a function: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C00000"/>
                </a:solidFill>
              </a:rPr>
              <a:t>$(selector).</a:t>
            </a:r>
            <a:r>
              <a:rPr lang="en-US" dirty="0" err="1">
                <a:solidFill>
                  <a:srgbClr val="C00000"/>
                </a:solidFill>
              </a:rPr>
              <a:t>val</a:t>
            </a:r>
            <a:r>
              <a:rPr lang="en-US" dirty="0">
                <a:solidFill>
                  <a:srgbClr val="C00000"/>
                </a:solidFill>
              </a:rPr>
              <a:t>(function(</a:t>
            </a:r>
            <a:r>
              <a:rPr lang="en-US" dirty="0" err="1">
                <a:solidFill>
                  <a:srgbClr val="C00000"/>
                </a:solidFill>
              </a:rPr>
              <a:t>index,currentvalue</a:t>
            </a:r>
            <a:r>
              <a:rPr lang="en-US" dirty="0">
                <a:solidFill>
                  <a:srgbClr val="C00000"/>
                </a:solidFill>
              </a:rPr>
              <a:t>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342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318B9-3F40-F04D-8EE8-B3F92633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879" y="258920"/>
            <a:ext cx="10644051" cy="749997"/>
          </a:xfrm>
        </p:spPr>
        <p:txBody>
          <a:bodyPr/>
          <a:lstStyle/>
          <a:p>
            <a:r>
              <a:rPr lang="en-US" dirty="0"/>
              <a:t>CSS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9325C-789A-1944-BAC8-CAD62D194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099" y="1192696"/>
            <a:ext cx="11482250" cy="5142789"/>
          </a:xfrm>
        </p:spPr>
        <p:txBody>
          <a:bodyPr>
            <a:noAutofit/>
          </a:bodyPr>
          <a:lstStyle/>
          <a:p>
            <a:r>
              <a:rPr lang="en-US" sz="2800" dirty="0"/>
              <a:t>To return the value of a specified CSS property: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</a:t>
            </a:r>
            <a:r>
              <a:rPr lang="en-US" sz="2800" dirty="0" err="1">
                <a:solidFill>
                  <a:srgbClr val="C00000"/>
                </a:solidFill>
              </a:rPr>
              <a:t>css</a:t>
            </a:r>
            <a:r>
              <a:rPr lang="en-US" sz="2800" dirty="0">
                <a:solidFill>
                  <a:srgbClr val="C00000"/>
                </a:solidFill>
              </a:rPr>
              <a:t>("</a:t>
            </a:r>
            <a:r>
              <a:rPr lang="en-US" sz="2800" dirty="0" err="1">
                <a:solidFill>
                  <a:srgbClr val="C00000"/>
                </a:solidFill>
              </a:rPr>
              <a:t>propertyname</a:t>
            </a:r>
            <a:r>
              <a:rPr lang="en-US" sz="2800" dirty="0">
                <a:solidFill>
                  <a:srgbClr val="C00000"/>
                </a:solidFill>
              </a:rPr>
              <a:t>");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To set a specified CSS property: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</a:t>
            </a:r>
            <a:r>
              <a:rPr lang="en-US" sz="2800" dirty="0" err="1">
                <a:solidFill>
                  <a:srgbClr val="C00000"/>
                </a:solidFill>
              </a:rPr>
              <a:t>css</a:t>
            </a:r>
            <a:r>
              <a:rPr lang="en-US" sz="2800" dirty="0">
                <a:solidFill>
                  <a:srgbClr val="C00000"/>
                </a:solidFill>
              </a:rPr>
              <a:t>("</a:t>
            </a:r>
            <a:r>
              <a:rPr lang="en-US" sz="2800" dirty="0" err="1">
                <a:solidFill>
                  <a:srgbClr val="C00000"/>
                </a:solidFill>
              </a:rPr>
              <a:t>propertyname</a:t>
            </a:r>
            <a:r>
              <a:rPr lang="en-US" sz="2800" dirty="0">
                <a:solidFill>
                  <a:srgbClr val="C00000"/>
                </a:solidFill>
              </a:rPr>
              <a:t>","value");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To set multiple CSS properties: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</a:t>
            </a:r>
            <a:r>
              <a:rPr lang="en-US" sz="2800" dirty="0" err="1">
                <a:solidFill>
                  <a:srgbClr val="C00000"/>
                </a:solidFill>
              </a:rPr>
              <a:t>css</a:t>
            </a:r>
            <a:r>
              <a:rPr lang="en-US" sz="2800" dirty="0">
                <a:solidFill>
                  <a:srgbClr val="C00000"/>
                </a:solidFill>
              </a:rPr>
              <a:t>({"</a:t>
            </a:r>
            <a:r>
              <a:rPr lang="en-US" sz="2800" dirty="0" err="1">
                <a:solidFill>
                  <a:srgbClr val="C00000"/>
                </a:solidFill>
              </a:rPr>
              <a:t>propertyname</a:t>
            </a:r>
            <a:r>
              <a:rPr lang="en-US" sz="2800" dirty="0">
                <a:solidFill>
                  <a:srgbClr val="C00000"/>
                </a:solidFill>
              </a:rPr>
              <a:t>":"value","</a:t>
            </a:r>
            <a:r>
              <a:rPr lang="en-US" sz="2800" dirty="0" err="1">
                <a:solidFill>
                  <a:srgbClr val="C00000"/>
                </a:solidFill>
              </a:rPr>
              <a:t>propertyname</a:t>
            </a:r>
            <a:r>
              <a:rPr lang="en-US" sz="2800" dirty="0">
                <a:solidFill>
                  <a:srgbClr val="C00000"/>
                </a:solidFill>
              </a:rPr>
              <a:t>":"value",..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.});</a:t>
            </a:r>
          </a:p>
        </p:txBody>
      </p:sp>
    </p:spTree>
    <p:extLst>
      <p:ext uri="{BB962C8B-B14F-4D97-AF65-F5344CB8AC3E}">
        <p14:creationId xmlns:p14="http://schemas.microsoft.com/office/powerpoint/2010/main" val="33294903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318B9-3F40-F04D-8EE8-B3F92633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879" y="258920"/>
            <a:ext cx="10644051" cy="749997"/>
          </a:xfrm>
        </p:spPr>
        <p:txBody>
          <a:bodyPr/>
          <a:lstStyle/>
          <a:p>
            <a:r>
              <a:rPr lang="en-US" dirty="0"/>
              <a:t>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9325C-789A-1944-BAC8-CAD62D194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099" y="1192696"/>
            <a:ext cx="11482250" cy="5312607"/>
          </a:xfrm>
        </p:spPr>
        <p:txBody>
          <a:bodyPr>
            <a:normAutofit fontScale="62500" lnSpcReduction="20000"/>
          </a:bodyPr>
          <a:lstStyle/>
          <a:p>
            <a:r>
              <a:rPr lang="en-US" sz="4600" dirty="0"/>
              <a:t>Return the value of a property:</a:t>
            </a:r>
          </a:p>
          <a:p>
            <a:pPr marL="0" indent="0">
              <a:buNone/>
            </a:pPr>
            <a:r>
              <a:rPr lang="en-US" sz="4600" dirty="0">
                <a:solidFill>
                  <a:srgbClr val="C00000"/>
                </a:solidFill>
              </a:rPr>
              <a:t>	$(selector).prop(property)</a:t>
            </a:r>
            <a:br>
              <a:rPr lang="en-US" sz="4600" dirty="0">
                <a:solidFill>
                  <a:srgbClr val="C00000"/>
                </a:solidFill>
              </a:rPr>
            </a:br>
            <a:endParaRPr lang="en-US" sz="4600" dirty="0">
              <a:solidFill>
                <a:srgbClr val="C00000"/>
              </a:solidFill>
            </a:endParaRPr>
          </a:p>
          <a:p>
            <a:r>
              <a:rPr lang="en-US" sz="4600" dirty="0"/>
              <a:t>Set the property and value:</a:t>
            </a:r>
          </a:p>
          <a:p>
            <a:pPr marL="0" indent="0">
              <a:buNone/>
            </a:pPr>
            <a:r>
              <a:rPr lang="en-US" sz="4600" dirty="0">
                <a:solidFill>
                  <a:srgbClr val="C00000"/>
                </a:solidFill>
              </a:rPr>
              <a:t>	$(selector).prop(</a:t>
            </a:r>
            <a:r>
              <a:rPr lang="en-US" sz="4600" dirty="0" err="1">
                <a:solidFill>
                  <a:srgbClr val="C00000"/>
                </a:solidFill>
              </a:rPr>
              <a:t>property,value</a:t>
            </a:r>
            <a:r>
              <a:rPr lang="en-US" sz="4600" dirty="0">
                <a:solidFill>
                  <a:srgbClr val="C00000"/>
                </a:solidFill>
              </a:rPr>
              <a:t>)</a:t>
            </a:r>
          </a:p>
          <a:p>
            <a:pPr marL="0" indent="0">
              <a:buNone/>
            </a:pPr>
            <a:endParaRPr lang="en-US" sz="4600" dirty="0"/>
          </a:p>
          <a:p>
            <a:r>
              <a:rPr lang="en-US" sz="4600" dirty="0"/>
              <a:t>Set property and value using a function:</a:t>
            </a:r>
          </a:p>
          <a:p>
            <a:pPr marL="0" indent="0">
              <a:buNone/>
            </a:pPr>
            <a:r>
              <a:rPr lang="en-US" sz="4600" dirty="0">
                <a:solidFill>
                  <a:srgbClr val="C00000"/>
                </a:solidFill>
              </a:rPr>
              <a:t>	$(selector).prop(</a:t>
            </a:r>
            <a:r>
              <a:rPr lang="en-US" sz="4600" dirty="0" err="1">
                <a:solidFill>
                  <a:srgbClr val="C00000"/>
                </a:solidFill>
              </a:rPr>
              <a:t>property,function</a:t>
            </a:r>
            <a:r>
              <a:rPr lang="en-US" sz="4600" dirty="0">
                <a:solidFill>
                  <a:srgbClr val="C00000"/>
                </a:solidFill>
              </a:rPr>
              <a:t>(</a:t>
            </a:r>
            <a:r>
              <a:rPr lang="en-US" sz="4600" dirty="0" err="1">
                <a:solidFill>
                  <a:srgbClr val="C00000"/>
                </a:solidFill>
              </a:rPr>
              <a:t>index,currentvalue</a:t>
            </a:r>
            <a:r>
              <a:rPr lang="en-US" sz="4600" dirty="0">
                <a:solidFill>
                  <a:srgbClr val="C00000"/>
                </a:solidFill>
              </a:rPr>
              <a:t>))</a:t>
            </a:r>
          </a:p>
          <a:p>
            <a:pPr marL="0" indent="0">
              <a:buNone/>
            </a:pPr>
            <a:endParaRPr lang="en-US" sz="4600" dirty="0"/>
          </a:p>
          <a:p>
            <a:r>
              <a:rPr lang="en-US" sz="4600" dirty="0"/>
              <a:t>Set multiple properties and values:</a:t>
            </a:r>
          </a:p>
          <a:p>
            <a:pPr marL="0" indent="0">
              <a:buNone/>
            </a:pPr>
            <a:r>
              <a:rPr lang="en-US" sz="4600" dirty="0">
                <a:solidFill>
                  <a:srgbClr val="C00000"/>
                </a:solidFill>
              </a:rPr>
              <a:t>	$(selector).prop({</a:t>
            </a:r>
            <a:r>
              <a:rPr lang="en-US" sz="4600" dirty="0" err="1">
                <a:solidFill>
                  <a:srgbClr val="C00000"/>
                </a:solidFill>
              </a:rPr>
              <a:t>property:value</a:t>
            </a:r>
            <a:r>
              <a:rPr lang="en-US" sz="4600" dirty="0">
                <a:solidFill>
                  <a:srgbClr val="C00000"/>
                </a:solidFill>
              </a:rPr>
              <a:t>, </a:t>
            </a:r>
          </a:p>
          <a:p>
            <a:pPr marL="0" indent="0">
              <a:buNone/>
            </a:pPr>
            <a:r>
              <a:rPr lang="en-US" sz="4600" dirty="0">
                <a:solidFill>
                  <a:srgbClr val="C00000"/>
                </a:solidFill>
              </a:rPr>
              <a:t>	</a:t>
            </a:r>
            <a:r>
              <a:rPr lang="en-US" sz="4600" dirty="0" err="1">
                <a:solidFill>
                  <a:srgbClr val="C00000"/>
                </a:solidFill>
              </a:rPr>
              <a:t>property:value</a:t>
            </a:r>
            <a:r>
              <a:rPr lang="en-US" sz="4600" dirty="0">
                <a:solidFill>
                  <a:srgbClr val="C00000"/>
                </a:solidFill>
              </a:rPr>
              <a:t>,...})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681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jQuery?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900144" cy="4351338"/>
          </a:xfrm>
        </p:spPr>
        <p:txBody>
          <a:bodyPr>
            <a:normAutofit/>
          </a:bodyPr>
          <a:lstStyle/>
          <a:p>
            <a:r>
              <a:rPr lang="en-US" dirty="0"/>
              <a:t>A JavaScript library</a:t>
            </a:r>
          </a:p>
          <a:p>
            <a:r>
              <a:rPr lang="en-US" dirty="0"/>
              <a:t>”Better” than </a:t>
            </a:r>
            <a:r>
              <a:rPr lang="en-US" dirty="0" err="1"/>
              <a:t>js</a:t>
            </a:r>
            <a:r>
              <a:rPr lang="en-US" dirty="0"/>
              <a:t> in that you can do more in less, but can be harder to read at first.</a:t>
            </a:r>
          </a:p>
          <a:p>
            <a:pPr marL="1371600" lvl="3" indent="0">
              <a:buNone/>
            </a:pPr>
            <a: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$(document).ready(function(){</a:t>
            </a:r>
            <a:b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 $("p").click(function(){</a:t>
            </a:r>
            <a:b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     $(this).hide();</a:t>
            </a:r>
            <a:b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   });</a:t>
            </a:r>
            <a:b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  <a:p>
            <a:pPr marL="352425" lvl="3" indent="0">
              <a:buNone/>
            </a:pP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0974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3F985-C994-9F40-8C04-D2B1B595C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29A28-E184-7046-ADAA-533589CEA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Set Content and Attributes: </a:t>
            </a:r>
            <a:r>
              <a:rPr lang="en-US" dirty="0">
                <a:hlinkClick r:id="rId2"/>
              </a:rPr>
              <a:t>https://www.w3schools.com/jquery/jquery_dom_set.asp</a:t>
            </a:r>
            <a:endParaRPr lang="en-US" dirty="0"/>
          </a:p>
          <a:p>
            <a:endParaRPr lang="en-US" dirty="0"/>
          </a:p>
          <a:p>
            <a:r>
              <a:rPr lang="en-US" dirty="0"/>
              <a:t>Get Content and Attributes: </a:t>
            </a:r>
            <a:r>
              <a:rPr lang="en-US" dirty="0">
                <a:hlinkClick r:id="rId3"/>
              </a:rPr>
              <a:t>https://www.w3schools.com/jquery/jquery_dom_get.asp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css</a:t>
            </a:r>
            <a:r>
              <a:rPr lang="en-US" dirty="0"/>
              <a:t> Methods           </a:t>
            </a:r>
            <a:r>
              <a:rPr lang="en-US" dirty="0">
                <a:hlinkClick r:id="rId4"/>
              </a:rPr>
              <a:t>https://www.w3schools.com/jquery/jquery_css.asp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347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9CD48-0E40-EF4F-81AA-1D299120E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 vs jQuery – Selectors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4FADC-651E-8A40-9C0D-DDA1E1AD3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By Id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..... = </a:t>
            </a: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document.querySelector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("#id");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..... =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$("#id");</a:t>
            </a:r>
          </a:p>
          <a:p>
            <a:r>
              <a:rPr lang="en-US" dirty="0"/>
              <a:t>By Tag Name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.....  = </a:t>
            </a: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document.querySelectorAll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("p");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..... =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$("p");</a:t>
            </a:r>
          </a:p>
          <a:p>
            <a:r>
              <a:rPr lang="en-US" dirty="0"/>
              <a:t>By Class Name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..... = </a:t>
            </a: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document.querySelectorAll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(".intro");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..... =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$(".intro");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8738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A1989-09BB-CB4D-AAEA-8D528902C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 vs jQuery – HTML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B687D-86AF-2345-9179-B2352C133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88" y="1569276"/>
            <a:ext cx="5486400" cy="4351338"/>
          </a:xfrm>
          <a:ln w="12700"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US" sz="2800" dirty="0"/>
              <a:t>Set Text Content</a:t>
            </a:r>
          </a:p>
          <a:p>
            <a:pPr lvl="1"/>
            <a:r>
              <a:rPr lang="en-US" sz="24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element.textContent</a:t>
            </a:r>
            <a:r>
              <a:rPr lang="en-US" sz="2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=</a:t>
            </a:r>
            <a:r>
              <a:rPr lang="en-US" sz="2400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"</a:t>
            </a:r>
            <a:r>
              <a:rPr lang="en-US" sz="2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Hi!";</a:t>
            </a:r>
          </a:p>
          <a:p>
            <a:pPr lvl="1"/>
            <a:r>
              <a:rPr lang="en-US" sz="2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myElement.text</a:t>
            </a:r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Hi!");</a:t>
            </a:r>
          </a:p>
          <a:p>
            <a:pPr lvl="1"/>
            <a:endParaRPr lang="en-US" sz="2600" dirty="0"/>
          </a:p>
          <a:p>
            <a:pPr marL="457200" lvl="1" indent="0">
              <a:buNone/>
            </a:pPr>
            <a:endParaRPr lang="en-US" sz="2800" dirty="0"/>
          </a:p>
          <a:p>
            <a:r>
              <a:rPr lang="en-US" sz="2800" dirty="0"/>
              <a:t>Get Text Content</a:t>
            </a:r>
          </a:p>
          <a:p>
            <a:pPr lvl="1"/>
            <a:r>
              <a:rPr lang="en-US" sz="2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 = </a:t>
            </a:r>
            <a:r>
              <a:rPr lang="en-US" sz="24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element.textContent</a:t>
            </a:r>
            <a:r>
              <a:rPr lang="en-US" sz="2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en-US" sz="2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 = </a:t>
            </a:r>
            <a:r>
              <a:rPr lang="en-US" sz="24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element.text</a:t>
            </a:r>
            <a:r>
              <a:rPr lang="en-US" sz="2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457200" lvl="1" indent="0">
              <a:buNone/>
            </a:pPr>
            <a:endParaRPr lang="en-US" sz="2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F60AC8-6228-F847-9975-3D744DE65046}"/>
              </a:ext>
            </a:extLst>
          </p:cNvPr>
          <p:cNvSpPr txBox="1">
            <a:spLocks/>
          </p:cNvSpPr>
          <p:nvPr/>
        </p:nvSpPr>
        <p:spPr>
          <a:xfrm>
            <a:off x="5725429" y="1569276"/>
            <a:ext cx="6466571" cy="4351338"/>
          </a:xfrm>
          <a:prstGeom prst="rect">
            <a:avLst/>
          </a:prstGeom>
          <a:ln w="12700"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Set HTML Content</a:t>
            </a:r>
          </a:p>
          <a:p>
            <a:pPr lvl="1"/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element.innerHTML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 ="&lt;p&gt;Hi&lt;/p&gt;";</a:t>
            </a:r>
          </a:p>
          <a:p>
            <a:pPr lvl="1"/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element.html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("&lt;p&gt;Hi&lt;/p&gt;");</a:t>
            </a:r>
          </a:p>
          <a:p>
            <a:pPr marL="457200" lvl="1" indent="0">
              <a:buNone/>
            </a:pPr>
            <a:endParaRPr lang="en-US" sz="2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57200" lvl="1" indent="0">
              <a:buNone/>
            </a:pPr>
            <a:endParaRPr lang="en-US" sz="2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 HTML Content</a:t>
            </a:r>
          </a:p>
          <a:p>
            <a:pPr lvl="1"/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... = </a:t>
            </a: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element.innerHTML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;</a:t>
            </a:r>
          </a:p>
          <a:p>
            <a:pPr lvl="1"/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...= </a:t>
            </a: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element.html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();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8909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A1989-09BB-CB4D-AAEA-8D528902C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 vs jQuery – CSS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B687D-86AF-2345-9179-B2352C133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787" y="1495489"/>
            <a:ext cx="6136577" cy="4351338"/>
          </a:xfrm>
          <a:ln w="12700">
            <a:solidFill>
              <a:schemeClr val="accent1"/>
            </a:solidFill>
          </a:ln>
        </p:spPr>
        <p:txBody>
          <a:bodyPr>
            <a:noAutofit/>
          </a:bodyPr>
          <a:lstStyle/>
          <a:p>
            <a:r>
              <a:rPr lang="en-US" sz="2800" dirty="0"/>
              <a:t>Hide</a:t>
            </a:r>
          </a:p>
          <a:p>
            <a:pPr lvl="1"/>
            <a:r>
              <a:rPr lang="en-US" sz="2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element.style.display</a:t>
            </a:r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="none";</a:t>
            </a:r>
          </a:p>
          <a:p>
            <a:pPr lvl="1"/>
            <a:r>
              <a:rPr lang="en-US" sz="28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</a:t>
            </a:r>
            <a:r>
              <a:rPr lang="en-US" sz="2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.hide</a:t>
            </a:r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endParaRPr lang="en-US" sz="2800" dirty="0"/>
          </a:p>
          <a:p>
            <a:r>
              <a:rPr lang="en-US" sz="2800" dirty="0"/>
              <a:t>Show</a:t>
            </a:r>
          </a:p>
          <a:p>
            <a:pPr lvl="1"/>
            <a:r>
              <a:rPr lang="en-US" sz="28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element.style.display</a:t>
            </a:r>
            <a:r>
              <a:rPr lang="en-US" sz="28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="";</a:t>
            </a:r>
          </a:p>
          <a:p>
            <a:pPr lvl="1"/>
            <a:r>
              <a:rPr lang="en-US" sz="28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element.show</a:t>
            </a:r>
            <a:r>
              <a:rPr lang="en-US" sz="28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F60AC8-6228-F847-9975-3D744DE65046}"/>
              </a:ext>
            </a:extLst>
          </p:cNvPr>
          <p:cNvSpPr txBox="1">
            <a:spLocks/>
          </p:cNvSpPr>
          <p:nvPr/>
        </p:nvSpPr>
        <p:spPr>
          <a:xfrm>
            <a:off x="6341363" y="1495489"/>
            <a:ext cx="5850637" cy="4351338"/>
          </a:xfrm>
          <a:prstGeom prst="rect">
            <a:avLst/>
          </a:prstGeom>
          <a:ln w="12700"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Color</a:t>
            </a:r>
          </a:p>
          <a:p>
            <a:pPr lvl="1"/>
            <a:r>
              <a:rPr lang="en-US" sz="2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element.style.color</a:t>
            </a:r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=”red";</a:t>
            </a:r>
          </a:p>
          <a:p>
            <a:pPr lvl="1"/>
            <a:r>
              <a:rPr lang="en-US" sz="2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element.css</a:t>
            </a:r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2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color","red</a:t>
            </a:r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</a:p>
          <a:p>
            <a:pPr marL="457200" lvl="1" indent="0">
              <a:buNone/>
            </a:pPr>
            <a:endParaRPr lang="en-US" sz="2800" dirty="0"/>
          </a:p>
          <a:p>
            <a:pPr marL="457200" lvl="1" indent="0">
              <a:buNone/>
            </a:pPr>
            <a:endParaRPr lang="en-US" sz="2800" dirty="0"/>
          </a:p>
          <a:p>
            <a:r>
              <a:rPr lang="en-US" dirty="0"/>
              <a:t>Get Attribute</a:t>
            </a:r>
          </a:p>
          <a:p>
            <a:pPr lvl="1"/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...= </a:t>
            </a:r>
            <a:r>
              <a:rPr lang="en-US" sz="2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element.src</a:t>
            </a:r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</a:p>
          <a:p>
            <a:pPr lvl="1"/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...= </a:t>
            </a:r>
            <a:r>
              <a:rPr lang="en-US" sz="2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element.attr</a:t>
            </a:r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2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sz="2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0443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B7BC83E-7209-D846-829A-F14B3A1E7F72}"/>
              </a:ext>
            </a:extLst>
          </p:cNvPr>
          <p:cNvSpPr txBox="1">
            <a:spLocks/>
          </p:cNvSpPr>
          <p:nvPr/>
        </p:nvSpPr>
        <p:spPr>
          <a:xfrm>
            <a:off x="648998" y="1455955"/>
            <a:ext cx="10763417" cy="471624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3200" dirty="0">
                <a:solidFill>
                  <a:schemeClr val="bg1"/>
                </a:solidFill>
              </a:rPr>
              <a:t>These slides are Copyright 2019-  Colleen van 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pPr>
              <a:defRPr/>
            </a:pPr>
            <a:r>
              <a:rPr lang="en-US" sz="3200" dirty="0">
                <a:solidFill>
                  <a:schemeClr val="bg1"/>
                </a:solidFill>
              </a:rPr>
              <a:t>Initial Development: Colleen van Lent , University of Michigan School of Information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42B2A87-2AE1-0049-8F98-5F43DFF59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74457"/>
            <a:ext cx="10515600" cy="74999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ECA30"/>
                </a:solidFill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3831262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You need to add jQuery library to use jQuery</a:t>
            </a:r>
          </a:p>
          <a:p>
            <a:pPr lvl="1"/>
            <a:r>
              <a:rPr lang="en-US" sz="3600" dirty="0"/>
              <a:t>Download the jQuery library from </a:t>
            </a:r>
            <a:r>
              <a:rPr lang="en-US" sz="3600" dirty="0" err="1"/>
              <a:t>jQuery.com</a:t>
            </a:r>
            <a:endParaRPr lang="en-US" sz="3600" dirty="0"/>
          </a:p>
          <a:p>
            <a:pPr lvl="1"/>
            <a:r>
              <a:rPr lang="en-US" sz="3600" dirty="0"/>
              <a:t>Include jQuery from a CDN, like Google</a:t>
            </a:r>
          </a:p>
          <a:p>
            <a:pPr marL="457200" lvl="1" indent="0">
              <a:buNone/>
            </a:pPr>
            <a:endParaRPr lang="en-US" sz="3600" dirty="0"/>
          </a:p>
          <a:p>
            <a:r>
              <a:rPr lang="en-US" sz="3200" dirty="0"/>
              <a:t>If users have already loaded jQuery, it will be loaded from cache when they visit your site, which means faster loading time.</a:t>
            </a:r>
          </a:p>
        </p:txBody>
      </p:sp>
    </p:spTree>
    <p:extLst>
      <p:ext uri="{BB962C8B-B14F-4D97-AF65-F5344CB8AC3E}">
        <p14:creationId xmlns:p14="http://schemas.microsoft.com/office/powerpoint/2010/main" val="523012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jQuery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$(</a:t>
            </a:r>
            <a:r>
              <a:rPr lang="en-US" b="1" i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selector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en-US" b="1" i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action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US" b="1" dirty="0"/>
          </a:p>
          <a:p>
            <a:r>
              <a:rPr lang="en-US" dirty="0"/>
              <a:t>A </a:t>
            </a:r>
            <a:r>
              <a:rPr lang="en-US" dirty="0">
                <a:solidFill>
                  <a:srgbClr val="C00000"/>
                </a:solidFill>
              </a:rPr>
              <a:t>$</a:t>
            </a:r>
            <a:r>
              <a:rPr lang="en-US" dirty="0"/>
              <a:t> sign to define/access jQuery</a:t>
            </a:r>
          </a:p>
          <a:p>
            <a:r>
              <a:rPr lang="en-US" dirty="0"/>
              <a:t>A (</a:t>
            </a:r>
            <a:r>
              <a:rPr lang="en-US" i="1" dirty="0">
                <a:solidFill>
                  <a:srgbClr val="C00000"/>
                </a:solidFill>
              </a:rPr>
              <a:t>selector</a:t>
            </a:r>
            <a:r>
              <a:rPr lang="en-US" dirty="0"/>
              <a:t>) to "query (or find)" HTML elements</a:t>
            </a:r>
          </a:p>
          <a:p>
            <a:r>
              <a:rPr lang="en-US" dirty="0"/>
              <a:t>A jQuery </a:t>
            </a:r>
            <a:r>
              <a:rPr lang="en-US" i="1" dirty="0">
                <a:solidFill>
                  <a:srgbClr val="C00000"/>
                </a:solidFill>
              </a:rPr>
              <a:t>action</a:t>
            </a:r>
            <a:r>
              <a:rPr lang="en-US" dirty="0"/>
              <a:t>() to be performed on the element(s)</a:t>
            </a:r>
          </a:p>
        </p:txBody>
      </p:sp>
    </p:spTree>
    <p:extLst>
      <p:ext uri="{BB962C8B-B14F-4D97-AF65-F5344CB8AC3E}">
        <p14:creationId xmlns:p14="http://schemas.microsoft.com/office/powerpoint/2010/main" val="1901713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ready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2463" y="1206985"/>
            <a:ext cx="10515600" cy="473331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$(document).ready(function(){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  </a:t>
            </a: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// jQuery methods go here...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});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		 </a:t>
            </a:r>
            <a:r>
              <a:rPr lang="en-US" b="1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$(function(){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  </a:t>
            </a: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// jQuery methods go here...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  <a:p>
            <a:endParaRPr lang="en-US" dirty="0"/>
          </a:p>
          <a:p>
            <a:r>
              <a:rPr lang="en-US" dirty="0"/>
              <a:t>Prevents any jQuery code from running before the document is loaded</a:t>
            </a:r>
          </a:p>
        </p:txBody>
      </p:sp>
    </p:spTree>
    <p:extLst>
      <p:ext uri="{BB962C8B-B14F-4D97-AF65-F5344CB8AC3E}">
        <p14:creationId xmlns:p14="http://schemas.microsoft.com/office/powerpoint/2010/main" val="346081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$(this).hide() </a:t>
            </a:r>
            <a:r>
              <a:rPr lang="en-US" dirty="0"/>
              <a:t>- hides the current element.</a:t>
            </a:r>
          </a:p>
          <a:p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$("p").hide()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- hides all &lt;p&gt; elements.</a:t>
            </a:r>
          </a:p>
          <a:p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$(".test").hide() </a:t>
            </a:r>
            <a:r>
              <a:rPr lang="en-US" dirty="0"/>
              <a:t>- hides all elements with class="test".</a:t>
            </a:r>
          </a:p>
          <a:p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$("#test").hide() </a:t>
            </a:r>
            <a:r>
              <a:rPr lang="en-US" dirty="0"/>
              <a:t>- hides the element with id="test".</a:t>
            </a:r>
          </a:p>
          <a:p>
            <a:r>
              <a:rPr lang="en-US" dirty="0">
                <a:hlinkClick r:id="rId2"/>
              </a:rPr>
              <a:t>https://www.w3schools.com/jquery/tryit.asp?filename=tryjquery_hide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451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Selectors and Events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200" dirty="0"/>
              <a:t>This is the same as the selectors in CSS and the events in JS</a:t>
            </a:r>
          </a:p>
          <a:p>
            <a:endParaRPr lang="en-US" sz="3200" dirty="0"/>
          </a:p>
          <a:p>
            <a:r>
              <a:rPr lang="en-US" sz="3200" dirty="0">
                <a:hlinkClick r:id="rId2"/>
              </a:rPr>
              <a:t>https://www.w3schools.com/jquery/jquery_selectors.asp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>
                <a:hlinkClick r:id="rId3"/>
              </a:rPr>
              <a:t>https://www.w3schools.com/jquery/jquery_events.asp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Attempt the </a:t>
            </a:r>
            <a:r>
              <a:rPr lang="en-US" sz="3200" dirty="0" err="1"/>
              <a:t>Slido</a:t>
            </a:r>
            <a:r>
              <a:rPr lang="en-US" sz="3200" dirty="0"/>
              <a:t> surveys (taken from sites above)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114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 vs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Events are what </a:t>
            </a:r>
            <a:r>
              <a:rPr lang="en-US" sz="3200" b="1" i="1" dirty="0">
                <a:solidFill>
                  <a:srgbClr val="FF0000"/>
                </a:solidFill>
              </a:rPr>
              <a:t>WE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dirty="0"/>
              <a:t>do, effects are what </a:t>
            </a:r>
            <a:r>
              <a:rPr lang="en-US" sz="3200" b="1" i="1" dirty="0"/>
              <a:t>jQuery</a:t>
            </a:r>
            <a:r>
              <a:rPr lang="en-US" sz="3200" dirty="0"/>
              <a:t> can do</a:t>
            </a:r>
          </a:p>
          <a:p>
            <a:pPr lvl="1"/>
            <a:r>
              <a:rPr lang="en-US" dirty="0"/>
              <a:t>Hide, Show, Toggle, Slide, Fade, and Animate. </a:t>
            </a:r>
          </a:p>
          <a:p>
            <a:pPr lvl="1"/>
            <a:r>
              <a:rPr lang="en-US" dirty="0">
                <a:hlinkClick r:id="rId2"/>
              </a:rPr>
              <a:t>https://www.w3schools.com/jquery/jquery_hide_show.asp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Syntax</a:t>
            </a:r>
          </a:p>
          <a:p>
            <a:pPr lvl="1"/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</a:t>
            </a:r>
            <a:r>
              <a:rPr lang="en-US" i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selector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).hide(</a:t>
            </a:r>
            <a:r>
              <a:rPr lang="en-US" i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speed,callback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</a:t>
            </a:r>
            <a:r>
              <a:rPr lang="en-US" i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selector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).show(</a:t>
            </a:r>
            <a:r>
              <a:rPr lang="en-US" i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speed,callback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839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"slow", "fast", or milliseconds.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https://www.w3schools.com/jquery/tryit.asp?filename=tryjquery_hide_slow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820178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TemplateMOOC" id="{B21FFC68-8400-F04E-896D-9DBD1848A2FD}" vid="{AA148F02-BF55-F34C-A36D-8228338D3F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345</TotalTime>
  <Words>1285</Words>
  <Application>Microsoft Macintosh PowerPoint</Application>
  <PresentationFormat>Widescreen</PresentationFormat>
  <Paragraphs>176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Arial Black</vt:lpstr>
      <vt:lpstr>Calibri</vt:lpstr>
      <vt:lpstr>Consolas</vt:lpstr>
      <vt:lpstr>Verdana</vt:lpstr>
      <vt:lpstr>Verdana Regular</vt:lpstr>
      <vt:lpstr>verdana-degrees1</vt:lpstr>
      <vt:lpstr>jQuery slido.com #UMSI-3-31</vt:lpstr>
      <vt:lpstr>What is jQuery?</vt:lpstr>
      <vt:lpstr>How it works</vt:lpstr>
      <vt:lpstr>jQuery syntax</vt:lpstr>
      <vt:lpstr>Document ready</vt:lpstr>
      <vt:lpstr>Examples</vt:lpstr>
      <vt:lpstr>Selectors and Events </vt:lpstr>
      <vt:lpstr>Events vs Effects</vt:lpstr>
      <vt:lpstr>Speed</vt:lpstr>
      <vt:lpstr>Callback (aka using “function”</vt:lpstr>
      <vt:lpstr>Using the libraries</vt:lpstr>
      <vt:lpstr>Other cool stuff</vt:lpstr>
      <vt:lpstr>This is just a taste</vt:lpstr>
      <vt:lpstr>Getting Started</vt:lpstr>
      <vt:lpstr>Changing HTML content</vt:lpstr>
      <vt:lpstr>Form values</vt:lpstr>
      <vt:lpstr>Form values</vt:lpstr>
      <vt:lpstr>CSS values</vt:lpstr>
      <vt:lpstr>Properties</vt:lpstr>
      <vt:lpstr>Review </vt:lpstr>
      <vt:lpstr>JS vs jQuery – Selectors</vt:lpstr>
      <vt:lpstr>JS vs jQuery – HTML elements</vt:lpstr>
      <vt:lpstr>JS vs jQuery – CSS Styles</vt:lpstr>
      <vt:lpstr>Acknowledgements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</dc:title>
  <dc:creator>Colleen van Lent</dc:creator>
  <cp:lastModifiedBy>Colleen van Lent</cp:lastModifiedBy>
  <cp:revision>7</cp:revision>
  <dcterms:created xsi:type="dcterms:W3CDTF">2020-03-25T21:05:04Z</dcterms:created>
  <dcterms:modified xsi:type="dcterms:W3CDTF">2020-03-31T02:14:20Z</dcterms:modified>
</cp:coreProperties>
</file>

<file path=docProps/thumbnail.jpeg>
</file>